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5" r:id="rId4"/>
    <p:sldId id="266" r:id="rId5"/>
    <p:sldId id="273" r:id="rId6"/>
    <p:sldId id="272" r:id="rId7"/>
    <p:sldId id="274" r:id="rId8"/>
    <p:sldId id="275" r:id="rId9"/>
    <p:sldId id="264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4" d="100"/>
          <a:sy n="84" d="100"/>
        </p:scale>
        <p:origin x="-138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0578196700047173E-2"/>
          <c:y val="8.3333118516385099E-2"/>
          <c:w val="0.64938819092879552"/>
          <c:h val="0.80952423357804504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500" baseline="0"/>
                </a:pPr>
                <a:endParaRPr lang="hu-HU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[mft_kerdoiv_osszesites.xlsx]Korcsoport!$K$4:$K$7</c:f>
              <c:strCache>
                <c:ptCount val="4"/>
                <c:pt idx="0">
                  <c:v>25 év alatt</c:v>
                </c:pt>
                <c:pt idx="1">
                  <c:v>25-45</c:v>
                </c:pt>
                <c:pt idx="2">
                  <c:v>45-65</c:v>
                </c:pt>
                <c:pt idx="3">
                  <c:v>65 év felett</c:v>
                </c:pt>
              </c:strCache>
            </c:strRef>
          </c:cat>
          <c:val>
            <c:numRef>
              <c:f>[mft_kerdoiv_osszesites.xlsx]Korcsoport!$L$4:$L$7</c:f>
              <c:numCache>
                <c:formatCode>General</c:formatCode>
                <c:ptCount val="4"/>
                <c:pt idx="0">
                  <c:v>422</c:v>
                </c:pt>
                <c:pt idx="1">
                  <c:v>470</c:v>
                </c:pt>
                <c:pt idx="2">
                  <c:v>163</c:v>
                </c:pt>
                <c:pt idx="3">
                  <c:v>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345591311955569"/>
          <c:y val="0.15881505872446591"/>
          <c:w val="0.33550363269808664"/>
          <c:h val="0.81079015236233087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Mennyiség / Válaszadó Azonosító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C00000"/>
              </a:solidFill>
            </c:spPr>
          </c:dPt>
          <c:dPt>
            <c:idx val="3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Lbls>
            <c:dLbl>
              <c:idx val="2"/>
              <c:layout>
                <c:manualLayout>
                  <c:x val="-4.1062801932367152E-2"/>
                  <c:y val="2.918642495710514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7.0581291585765258E-3"/>
                  <c:y val="-6.645397776185173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2560386473429952"/>
                  <c:y val="-1.751185497426308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Munka1!$A$2:$A$6</c:f>
              <c:strCache>
                <c:ptCount val="5"/>
                <c:pt idx="0">
                  <c:v>Igen</c:v>
                </c:pt>
                <c:pt idx="1">
                  <c:v>Jelenleg is tagja vagyok</c:v>
                </c:pt>
                <c:pt idx="2">
                  <c:v>Nem</c:v>
                </c:pt>
                <c:pt idx="3">
                  <c:v>Korábban tagja voltam</c:v>
                </c:pt>
                <c:pt idx="4">
                  <c:v>Nem válaszol</c:v>
                </c:pt>
              </c:strCache>
            </c:strRef>
          </c:cat>
          <c:val>
            <c:numRef>
              <c:f>Munka1!$B$2:$B$6</c:f>
              <c:numCache>
                <c:formatCode>General</c:formatCode>
                <c:ptCount val="5"/>
                <c:pt idx="0">
                  <c:v>806</c:v>
                </c:pt>
                <c:pt idx="1">
                  <c:v>191</c:v>
                </c:pt>
                <c:pt idx="2">
                  <c:v>67</c:v>
                </c:pt>
                <c:pt idx="3">
                  <c:v>41</c:v>
                </c:pt>
                <c:pt idx="4">
                  <c:v>6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Oszlop1</c:v>
                </c:pt>
              </c:strCache>
            </c:strRef>
          </c:tx>
          <c:cat>
            <c:strRef>
              <c:f>Munka1!$A$2:$A$6</c:f>
              <c:strCache>
                <c:ptCount val="5"/>
                <c:pt idx="0">
                  <c:v>Igen</c:v>
                </c:pt>
                <c:pt idx="1">
                  <c:v>Jelenleg is tagja vagyok</c:v>
                </c:pt>
                <c:pt idx="2">
                  <c:v>Nem</c:v>
                </c:pt>
                <c:pt idx="3">
                  <c:v>Korábban tagja voltam</c:v>
                </c:pt>
                <c:pt idx="4">
                  <c:v>Nem válaszol</c:v>
                </c:pt>
              </c:strCache>
            </c:strRef>
          </c:cat>
          <c:val>
            <c:numRef>
              <c:f>Munka1!$C$2:$C$6</c:f>
              <c:numCache>
                <c:formatCode>General</c:formatCode>
                <c:ptCount val="5"/>
                <c:pt idx="0">
                  <c:v>0.72547254725472543</c:v>
                </c:pt>
                <c:pt idx="1">
                  <c:v>0.17191719171917191</c:v>
                </c:pt>
                <c:pt idx="2">
                  <c:v>6.0306030603060307E-2</c:v>
                </c:pt>
                <c:pt idx="3">
                  <c:v>3.6903690369036901E-2</c:v>
                </c:pt>
                <c:pt idx="4">
                  <c:v>5.4005400540054005E-3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7325886598993359"/>
          <c:y val="3.2105067452815661E-2"/>
          <c:w val="0.41430716444080512"/>
          <c:h val="0.8372705131157358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Inkább igen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Munka1!$A$2:$A$14</c:f>
              <c:strCache>
                <c:ptCount val="13"/>
                <c:pt idx="0">
                  <c:v>Földrajzi témájú szakmai és ismeretterjesztő rendezvények</c:v>
                </c:pt>
                <c:pt idx="1">
                  <c:v>MFT által szervezett tudományos-ismeretterjesztő előadások</c:v>
                </c:pt>
                <c:pt idx="2">
                  <c:v>Állásajánlatok</c:v>
                </c:pt>
                <c:pt idx="3">
                  <c:v>Túra- és természetjárás hírek és tippek</c:v>
                </c:pt>
                <c:pt idx="4">
                  <c:v>Utazási információk és tippek, élménybeszámolók</c:v>
                </c:pt>
                <c:pt idx="5">
                  <c:v>Belföldi/külföldi ösztöndíj lehetőségek</c:v>
                </c:pt>
                <c:pt idx="6">
                  <c:v>Új tudományos és módszertani eredmények</c:v>
                </c:pt>
                <c:pt idx="7">
                  <c:v>Új publikációk, kiadványok</c:v>
                </c:pt>
                <c:pt idx="8">
                  <c:v>Belföldi/külföldi konferenciák</c:v>
                </c:pt>
                <c:pt idx="9">
                  <c:v>Gyakornoki programok</c:v>
                </c:pt>
                <c:pt idx="10">
                  <c:v>Felsőoktatási tanulmányi versenyek</c:v>
                </c:pt>
                <c:pt idx="11">
                  <c:v>Pályaorientációs beszélgetések</c:v>
                </c:pt>
                <c:pt idx="12">
                  <c:v>Alumni</c:v>
                </c:pt>
              </c:strCache>
            </c:strRef>
          </c:cat>
          <c:val>
            <c:numRef>
              <c:f>Munka1!$B$2:$B$14</c:f>
              <c:numCache>
                <c:formatCode>General</c:formatCode>
                <c:ptCount val="13"/>
                <c:pt idx="0">
                  <c:v>0.8748874887488749</c:v>
                </c:pt>
                <c:pt idx="1">
                  <c:v>0.86768676867686767</c:v>
                </c:pt>
                <c:pt idx="2">
                  <c:v>0.83528352835283526</c:v>
                </c:pt>
                <c:pt idx="3">
                  <c:v>0.83528352835283526</c:v>
                </c:pt>
                <c:pt idx="4">
                  <c:v>0.83168316831683164</c:v>
                </c:pt>
                <c:pt idx="5">
                  <c:v>0.81548154815481544</c:v>
                </c:pt>
                <c:pt idx="6">
                  <c:v>0.81188118811881194</c:v>
                </c:pt>
                <c:pt idx="7">
                  <c:v>0.78577857785778582</c:v>
                </c:pt>
                <c:pt idx="8">
                  <c:v>0.78397839783978396</c:v>
                </c:pt>
                <c:pt idx="9">
                  <c:v>0.73987398739873989</c:v>
                </c:pt>
                <c:pt idx="10">
                  <c:v>0.65436543654365431</c:v>
                </c:pt>
                <c:pt idx="11">
                  <c:v>0.54995499549954996</c:v>
                </c:pt>
                <c:pt idx="12">
                  <c:v>0.51395139513951393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Inkább nem </c:v>
                </c:pt>
              </c:strCache>
            </c:strRef>
          </c:tx>
          <c:invertIfNegative val="0"/>
          <c:cat>
            <c:strRef>
              <c:f>Munka1!$A$2:$A$14</c:f>
              <c:strCache>
                <c:ptCount val="13"/>
                <c:pt idx="0">
                  <c:v>Földrajzi témájú szakmai és ismeretterjesztő rendezvények</c:v>
                </c:pt>
                <c:pt idx="1">
                  <c:v>MFT által szervezett tudományos-ismeretterjesztő előadások</c:v>
                </c:pt>
                <c:pt idx="2">
                  <c:v>Állásajánlatok</c:v>
                </c:pt>
                <c:pt idx="3">
                  <c:v>Túra- és természetjárás hírek és tippek</c:v>
                </c:pt>
                <c:pt idx="4">
                  <c:v>Utazási információk és tippek, élménybeszámolók</c:v>
                </c:pt>
                <c:pt idx="5">
                  <c:v>Belföldi/külföldi ösztöndíj lehetőségek</c:v>
                </c:pt>
                <c:pt idx="6">
                  <c:v>Új tudományos és módszertani eredmények</c:v>
                </c:pt>
                <c:pt idx="7">
                  <c:v>Új publikációk, kiadványok</c:v>
                </c:pt>
                <c:pt idx="8">
                  <c:v>Belföldi/külföldi konferenciák</c:v>
                </c:pt>
                <c:pt idx="9">
                  <c:v>Gyakornoki programok</c:v>
                </c:pt>
                <c:pt idx="10">
                  <c:v>Felsőoktatási tanulmányi versenyek</c:v>
                </c:pt>
                <c:pt idx="11">
                  <c:v>Pályaorientációs beszélgetések</c:v>
                </c:pt>
                <c:pt idx="12">
                  <c:v>Alumni</c:v>
                </c:pt>
              </c:strCache>
            </c:strRef>
          </c:cat>
          <c:val>
            <c:numRef>
              <c:f>Munka1!$C$2:$C$14</c:f>
              <c:numCache>
                <c:formatCode>General</c:formatCode>
                <c:ptCount val="13"/>
                <c:pt idx="0">
                  <c:v>0.10531053105310531</c:v>
                </c:pt>
                <c:pt idx="1">
                  <c:v>0.10801080108010801</c:v>
                </c:pt>
                <c:pt idx="2">
                  <c:v>0.10801080108010801</c:v>
                </c:pt>
                <c:pt idx="3">
                  <c:v>0.13411341134113411</c:v>
                </c:pt>
                <c:pt idx="4">
                  <c:v>0.13501350135013501</c:v>
                </c:pt>
                <c:pt idx="5">
                  <c:v>0.12961296129612962</c:v>
                </c:pt>
                <c:pt idx="6">
                  <c:v>0.15841584158415842</c:v>
                </c:pt>
                <c:pt idx="7">
                  <c:v>0.18451845184518451</c:v>
                </c:pt>
                <c:pt idx="8">
                  <c:v>0.18181818181818182</c:v>
                </c:pt>
                <c:pt idx="9">
                  <c:v>0.19081908190819083</c:v>
                </c:pt>
                <c:pt idx="10">
                  <c:v>0.28352835283528355</c:v>
                </c:pt>
                <c:pt idx="11">
                  <c:v>0.37083708370837082</c:v>
                </c:pt>
                <c:pt idx="12">
                  <c:v>0.39063906390639064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overlap val="100"/>
        <c:axId val="19907328"/>
        <c:axId val="19908864"/>
      </c:barChart>
      <c:catAx>
        <c:axId val="19907328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19908864"/>
        <c:crosses val="autoZero"/>
        <c:auto val="1"/>
        <c:lblAlgn val="ctr"/>
        <c:lblOffset val="100"/>
        <c:tickLblSkip val="1"/>
        <c:noMultiLvlLbl val="0"/>
      </c:catAx>
      <c:valAx>
        <c:axId val="19908864"/>
        <c:scaling>
          <c:orientation val="minMax"/>
          <c:max val="1"/>
        </c:scaling>
        <c:delete val="1"/>
        <c:axPos val="t"/>
        <c:numFmt formatCode="General" sourceLinked="1"/>
        <c:majorTickMark val="out"/>
        <c:minorTickMark val="none"/>
        <c:tickLblPos val="nextTo"/>
        <c:crossAx val="1990732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stacked"/>
        <c:varyColors val="0"/>
        <c:ser>
          <c:idx val="1"/>
          <c:order val="0"/>
          <c:tx>
            <c:strRef>
              <c:f>Munka2!$C$1</c:f>
              <c:strCache>
                <c:ptCount val="1"/>
                <c:pt idx="0">
                  <c:v>inkább igen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numFmt formatCode="0%" sourceLinked="0"/>
            <c:txPr>
              <a:bodyPr/>
              <a:lstStyle/>
              <a:p>
                <a:pPr>
                  <a:defRPr sz="1600"/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Munka2!$A$2:$A$14</c:f>
              <c:strCache>
                <c:ptCount val="13"/>
                <c:pt idx="0">
                  <c:v>Felsőoktatási tanulmányi versenyek</c:v>
                </c:pt>
                <c:pt idx="1">
                  <c:v>Alumni</c:v>
                </c:pt>
                <c:pt idx="2">
                  <c:v>Pályaorientációs beszélgetések</c:v>
                </c:pt>
                <c:pt idx="3">
                  <c:v>Gyakornoki programok</c:v>
                </c:pt>
                <c:pt idx="4">
                  <c:v>Belföldi/külföldi ösztöndíj lehetőségek</c:v>
                </c:pt>
                <c:pt idx="5">
                  <c:v>Belföldi/külföldi konferenciák</c:v>
                </c:pt>
                <c:pt idx="6">
                  <c:v>Túra- és természetjárás hírek és tippek</c:v>
                </c:pt>
                <c:pt idx="7">
                  <c:v>Utazási információk és tippek, élménybeszámolók</c:v>
                </c:pt>
                <c:pt idx="8">
                  <c:v>Állásajánlatok</c:v>
                </c:pt>
                <c:pt idx="9">
                  <c:v>Új publikációk, kiadványok</c:v>
                </c:pt>
                <c:pt idx="10">
                  <c:v>Földrajzi témájú szakmai és ismeretterjesztő rendezvények</c:v>
                </c:pt>
                <c:pt idx="11">
                  <c:v>MFT által szervezett tudományos-ismeretterjesztő előadások</c:v>
                </c:pt>
                <c:pt idx="12">
                  <c:v>Új tudományos és módszertani eredmények</c:v>
                </c:pt>
              </c:strCache>
            </c:strRef>
          </c:cat>
          <c:val>
            <c:numRef>
              <c:f>Munka2!$C$2:$C$14</c:f>
              <c:numCache>
                <c:formatCode>General</c:formatCode>
                <c:ptCount val="13"/>
                <c:pt idx="0">
                  <c:v>0.4946236559139785</c:v>
                </c:pt>
                <c:pt idx="1">
                  <c:v>0.543010752688172</c:v>
                </c:pt>
                <c:pt idx="2">
                  <c:v>0.55913978494623651</c:v>
                </c:pt>
                <c:pt idx="3">
                  <c:v>0.72580645161290325</c:v>
                </c:pt>
                <c:pt idx="4">
                  <c:v>0.73655913978494625</c:v>
                </c:pt>
                <c:pt idx="5">
                  <c:v>0.78494623655913975</c:v>
                </c:pt>
                <c:pt idx="6">
                  <c:v>0.84946236559139787</c:v>
                </c:pt>
                <c:pt idx="7">
                  <c:v>0.87096774193548387</c:v>
                </c:pt>
                <c:pt idx="8">
                  <c:v>0.87634408602150538</c:v>
                </c:pt>
                <c:pt idx="9">
                  <c:v>0.87634408602150538</c:v>
                </c:pt>
                <c:pt idx="10">
                  <c:v>0.89247311827956988</c:v>
                </c:pt>
                <c:pt idx="11">
                  <c:v>0.90322580645161288</c:v>
                </c:pt>
                <c:pt idx="12">
                  <c:v>0.90860215053763438</c:v>
                </c:pt>
              </c:numCache>
            </c:numRef>
          </c:val>
        </c:ser>
        <c:ser>
          <c:idx val="0"/>
          <c:order val="1"/>
          <c:tx>
            <c:strRef>
              <c:f>Munka2!$B$1</c:f>
              <c:strCache>
                <c:ptCount val="1"/>
                <c:pt idx="0">
                  <c:v>inkább nem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Munka2!$A$2:$A$14</c:f>
              <c:strCache>
                <c:ptCount val="13"/>
                <c:pt idx="0">
                  <c:v>Felsőoktatási tanulmányi versenyek</c:v>
                </c:pt>
                <c:pt idx="1">
                  <c:v>Alumni</c:v>
                </c:pt>
                <c:pt idx="2">
                  <c:v>Pályaorientációs beszélgetések</c:v>
                </c:pt>
                <c:pt idx="3">
                  <c:v>Gyakornoki programok</c:v>
                </c:pt>
                <c:pt idx="4">
                  <c:v>Belföldi/külföldi ösztöndíj lehetőségek</c:v>
                </c:pt>
                <c:pt idx="5">
                  <c:v>Belföldi/külföldi konferenciák</c:v>
                </c:pt>
                <c:pt idx="6">
                  <c:v>Túra- és természetjárás hírek és tippek</c:v>
                </c:pt>
                <c:pt idx="7">
                  <c:v>Utazási információk és tippek, élménybeszámolók</c:v>
                </c:pt>
                <c:pt idx="8">
                  <c:v>Állásajánlatok</c:v>
                </c:pt>
                <c:pt idx="9">
                  <c:v>Új publikációk, kiadványok</c:v>
                </c:pt>
                <c:pt idx="10">
                  <c:v>Földrajzi témájú szakmai és ismeretterjesztő rendezvények</c:v>
                </c:pt>
                <c:pt idx="11">
                  <c:v>MFT által szervezett tudományos-ismeretterjesztő előadások</c:v>
                </c:pt>
                <c:pt idx="12">
                  <c:v>Új tudományos és módszertani eredmények</c:v>
                </c:pt>
              </c:strCache>
            </c:strRef>
          </c:cat>
          <c:val>
            <c:numRef>
              <c:f>Munka2!$B$2:$B$14</c:f>
              <c:numCache>
                <c:formatCode>General</c:formatCode>
                <c:ptCount val="13"/>
                <c:pt idx="0">
                  <c:v>0.46774193548387094</c:v>
                </c:pt>
                <c:pt idx="1">
                  <c:v>0.39247311827956988</c:v>
                </c:pt>
                <c:pt idx="2">
                  <c:v>0.39784946236559138</c:v>
                </c:pt>
                <c:pt idx="3">
                  <c:v>0.23118279569892472</c:v>
                </c:pt>
                <c:pt idx="4">
                  <c:v>0.22580645161290322</c:v>
                </c:pt>
                <c:pt idx="5">
                  <c:v>0.18817204301075269</c:v>
                </c:pt>
                <c:pt idx="6">
                  <c:v>0.13440860215053763</c:v>
                </c:pt>
                <c:pt idx="7">
                  <c:v>0.10215053763440861</c:v>
                </c:pt>
                <c:pt idx="8">
                  <c:v>9.1397849462365593E-2</c:v>
                </c:pt>
                <c:pt idx="9">
                  <c:v>0.10752688172043011</c:v>
                </c:pt>
                <c:pt idx="10">
                  <c:v>9.6774193548387094E-2</c:v>
                </c:pt>
                <c:pt idx="11">
                  <c:v>7.5268817204301078E-2</c:v>
                </c:pt>
                <c:pt idx="12">
                  <c:v>7.5268817204301078E-2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2"/>
        <c:overlap val="100"/>
        <c:axId val="19693568"/>
        <c:axId val="19695104"/>
      </c:barChart>
      <c:catAx>
        <c:axId val="1969356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hu-HU"/>
          </a:p>
        </c:txPr>
        <c:crossAx val="19695104"/>
        <c:crosses val="autoZero"/>
        <c:auto val="1"/>
        <c:lblAlgn val="ctr"/>
        <c:lblOffset val="100"/>
        <c:noMultiLvlLbl val="0"/>
      </c:catAx>
      <c:valAx>
        <c:axId val="19695104"/>
        <c:scaling>
          <c:orientation val="minMax"/>
          <c:max val="1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1969356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300" baseline="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baseline="0"/>
      </a:pPr>
      <a:endParaRPr lang="hu-H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stacked"/>
        <c:varyColors val="0"/>
        <c:ser>
          <c:idx val="1"/>
          <c:order val="0"/>
          <c:tx>
            <c:strRef>
              <c:f>Munka2!$L$3</c:f>
              <c:strCache>
                <c:ptCount val="1"/>
                <c:pt idx="0">
                  <c:v>inkább igen</c:v>
                </c:pt>
              </c:strCache>
            </c:strRef>
          </c:tx>
          <c:spPr>
            <a:solidFill>
              <a:srgbClr val="70AD47"/>
            </a:solidFill>
          </c:spPr>
          <c:invertIfNegative val="0"/>
          <c:dLbls>
            <c:numFmt formatCode="0%" sourceLinked="0"/>
            <c:txPr>
              <a:bodyPr/>
              <a:lstStyle/>
              <a:p>
                <a:pPr>
                  <a:defRPr sz="1600"/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Munka2!$J$26:$J$46</c:f>
              <c:strCache>
                <c:ptCount val="21"/>
                <c:pt idx="0">
                  <c:v>Pályaorientációs konzultáció</c:v>
                </c:pt>
                <c:pt idx="1">
                  <c:v>Szakmai érdekképviselet ellátása</c:v>
                </c:pt>
                <c:pt idx="2">
                  <c:v>Kedvezmények outdoor szaküzletekben</c:v>
                </c:pt>
                <c:pt idx="3">
                  <c:v>Önkéntes munka végzése a földrajzos közösségért</c:v>
                </c:pt>
                <c:pt idx="4">
                  <c:v>Mentorálás és szakmai konzultáció</c:v>
                </c:pt>
                <c:pt idx="5">
                  <c:v>Készségfejlesztő tréningek (pl. előadói)</c:v>
                </c:pt>
                <c:pt idx="6">
                  <c:v>Pályázati tanácsadás</c:v>
                </c:pt>
                <c:pt idx="7">
                  <c:v>Egy nagy múltú civil szervezet tagjának lenni büszkeséggel tölt el</c:v>
                </c:pt>
                <c:pt idx="8">
                  <c:v>Szakmai gyakorlati lehetőségek</c:v>
                </c:pt>
                <c:pt idx="9">
                  <c:v>Pályázati információk gyűjtése és szolgáltatása</c:v>
                </c:pt>
                <c:pt idx="10">
                  <c:v>Bel- és külföldi ösztöndíjakkal kapcsolatos tanácsadás</c:v>
                </c:pt>
                <c:pt idx="11">
                  <c:v>Szakkönyvtár használati lehetőség</c:v>
                </c:pt>
                <c:pt idx="12">
                  <c:v>Szakmai kapcsolatépítő rendezvények szervezése</c:v>
                </c:pt>
                <c:pt idx="13">
                  <c:v>Állásajánlatok gyűjtése</c:v>
                </c:pt>
                <c:pt idx="14">
                  <c:v>Kedvezményes regisztráció hazai tudományos konferenciákon, rendezvényeken</c:v>
                </c:pt>
                <c:pt idx="15">
                  <c:v>Szakmai továbbképzések</c:v>
                </c:pt>
                <c:pt idx="16">
                  <c:v>Kedvezmények kulturális intézményekben, utazási irodákban, egyéb áruházakban</c:v>
                </c:pt>
                <c:pt idx="17">
                  <c:v>Díjmentes illetménylapok (A Földgömb, Földrajzi Közlemények)</c:v>
                </c:pt>
                <c:pt idx="18">
                  <c:v>Tapasztalatcsere</c:v>
                </c:pt>
                <c:pt idx="19">
                  <c:v>Kedvezmények szakkönyvekre, térképekre</c:v>
                </c:pt>
                <c:pt idx="20">
                  <c:v>Tudományos-ismeretterjesztő előadásokon való részvétel</c:v>
                </c:pt>
              </c:strCache>
            </c:strRef>
          </c:cat>
          <c:val>
            <c:numRef>
              <c:f>Munka2!$L$26:$L$46</c:f>
              <c:numCache>
                <c:formatCode>General</c:formatCode>
                <c:ptCount val="21"/>
                <c:pt idx="0">
                  <c:v>0.70477047704770479</c:v>
                </c:pt>
                <c:pt idx="1">
                  <c:v>0.76507650765076507</c:v>
                </c:pt>
                <c:pt idx="2">
                  <c:v>0.76147614761476146</c:v>
                </c:pt>
                <c:pt idx="3">
                  <c:v>0.76687668766876693</c:v>
                </c:pt>
                <c:pt idx="4">
                  <c:v>0.75697569756975702</c:v>
                </c:pt>
                <c:pt idx="5">
                  <c:v>0.77137713771377137</c:v>
                </c:pt>
                <c:pt idx="6">
                  <c:v>0.77407740774077405</c:v>
                </c:pt>
                <c:pt idx="7">
                  <c:v>0.81458145814581462</c:v>
                </c:pt>
                <c:pt idx="8">
                  <c:v>0.8010801080108011</c:v>
                </c:pt>
                <c:pt idx="9">
                  <c:v>0.80468046804680471</c:v>
                </c:pt>
                <c:pt idx="10">
                  <c:v>0.81368136813681369</c:v>
                </c:pt>
                <c:pt idx="11">
                  <c:v>0.82628262826282628</c:v>
                </c:pt>
                <c:pt idx="12">
                  <c:v>0.82088208820882091</c:v>
                </c:pt>
                <c:pt idx="13">
                  <c:v>0.81998199819981998</c:v>
                </c:pt>
                <c:pt idx="14">
                  <c:v>0.84518451845184517</c:v>
                </c:pt>
                <c:pt idx="15">
                  <c:v>0.86048604860486044</c:v>
                </c:pt>
                <c:pt idx="16">
                  <c:v>0.86228622862286231</c:v>
                </c:pt>
                <c:pt idx="17">
                  <c:v>0.89378937893789379</c:v>
                </c:pt>
                <c:pt idx="18">
                  <c:v>0.8748874887488749</c:v>
                </c:pt>
                <c:pt idx="19">
                  <c:v>0.88928892889288924</c:v>
                </c:pt>
                <c:pt idx="20">
                  <c:v>0.91359135913591361</c:v>
                </c:pt>
              </c:numCache>
            </c:numRef>
          </c:val>
        </c:ser>
        <c:ser>
          <c:idx val="0"/>
          <c:order val="1"/>
          <c:tx>
            <c:strRef>
              <c:f>Munka2!$K$3</c:f>
              <c:strCache>
                <c:ptCount val="1"/>
                <c:pt idx="0">
                  <c:v>inkább nem</c:v>
                </c:pt>
              </c:strCache>
            </c:strRef>
          </c:tx>
          <c:spPr>
            <a:solidFill>
              <a:srgbClr val="ED7D31"/>
            </a:solidFill>
          </c:spPr>
          <c:invertIfNegative val="0"/>
          <c:cat>
            <c:strRef>
              <c:f>Munka2!$J$26:$J$46</c:f>
              <c:strCache>
                <c:ptCount val="21"/>
                <c:pt idx="0">
                  <c:v>Pályaorientációs konzultáció</c:v>
                </c:pt>
                <c:pt idx="1">
                  <c:v>Szakmai érdekképviselet ellátása</c:v>
                </c:pt>
                <c:pt idx="2">
                  <c:v>Kedvezmények outdoor szaküzletekben</c:v>
                </c:pt>
                <c:pt idx="3">
                  <c:v>Önkéntes munka végzése a földrajzos közösségért</c:v>
                </c:pt>
                <c:pt idx="4">
                  <c:v>Mentorálás és szakmai konzultáció</c:v>
                </c:pt>
                <c:pt idx="5">
                  <c:v>Készségfejlesztő tréningek (pl. előadói)</c:v>
                </c:pt>
                <c:pt idx="6">
                  <c:v>Pályázati tanácsadás</c:v>
                </c:pt>
                <c:pt idx="7">
                  <c:v>Egy nagy múltú civil szervezet tagjának lenni büszkeséggel tölt el</c:v>
                </c:pt>
                <c:pt idx="8">
                  <c:v>Szakmai gyakorlati lehetőségek</c:v>
                </c:pt>
                <c:pt idx="9">
                  <c:v>Pályázati információk gyűjtése és szolgáltatása</c:v>
                </c:pt>
                <c:pt idx="10">
                  <c:v>Bel- és külföldi ösztöndíjakkal kapcsolatos tanácsadás</c:v>
                </c:pt>
                <c:pt idx="11">
                  <c:v>Szakkönyvtár használati lehetőség</c:v>
                </c:pt>
                <c:pt idx="12">
                  <c:v>Szakmai kapcsolatépítő rendezvények szervezése</c:v>
                </c:pt>
                <c:pt idx="13">
                  <c:v>Állásajánlatok gyűjtése</c:v>
                </c:pt>
                <c:pt idx="14">
                  <c:v>Kedvezményes regisztráció hazai tudományos konferenciákon, rendezvényeken</c:v>
                </c:pt>
                <c:pt idx="15">
                  <c:v>Szakmai továbbképzések</c:v>
                </c:pt>
                <c:pt idx="16">
                  <c:v>Kedvezmények kulturális intézményekben, utazási irodákban, egyéb áruházakban</c:v>
                </c:pt>
                <c:pt idx="17">
                  <c:v>Díjmentes illetménylapok (A Földgömb, Földrajzi Közlemények)</c:v>
                </c:pt>
                <c:pt idx="18">
                  <c:v>Tapasztalatcsere</c:v>
                </c:pt>
                <c:pt idx="19">
                  <c:v>Kedvezmények szakkönyvekre, térképekre</c:v>
                </c:pt>
                <c:pt idx="20">
                  <c:v>Tudományos-ismeretterjesztő előadásokon való részvétel</c:v>
                </c:pt>
              </c:strCache>
            </c:strRef>
          </c:cat>
          <c:val>
            <c:numRef>
              <c:f>Munka2!$K$26:$K$46</c:f>
              <c:numCache>
                <c:formatCode>General</c:formatCode>
                <c:ptCount val="21"/>
                <c:pt idx="0">
                  <c:v>0.22142214221422143</c:v>
                </c:pt>
                <c:pt idx="1">
                  <c:v>0.17731773177317731</c:v>
                </c:pt>
                <c:pt idx="2">
                  <c:v>0.17371737173717372</c:v>
                </c:pt>
                <c:pt idx="3">
                  <c:v>0.17281728172817282</c:v>
                </c:pt>
                <c:pt idx="4">
                  <c:v>0.16741674167416742</c:v>
                </c:pt>
                <c:pt idx="5">
                  <c:v>0.15661566156615661</c:v>
                </c:pt>
                <c:pt idx="6">
                  <c:v>0.15571557155715571</c:v>
                </c:pt>
                <c:pt idx="7">
                  <c:v>0.14221422142214221</c:v>
                </c:pt>
                <c:pt idx="8">
                  <c:v>0.1323132313231323</c:v>
                </c:pt>
                <c:pt idx="9">
                  <c:v>0.12691269126912691</c:v>
                </c:pt>
                <c:pt idx="10">
                  <c:v>0.12061206120612061</c:v>
                </c:pt>
                <c:pt idx="11">
                  <c:v>0.11791179117911792</c:v>
                </c:pt>
                <c:pt idx="12">
                  <c:v>0.11251125112511251</c:v>
                </c:pt>
                <c:pt idx="13">
                  <c:v>0.10801080108010801</c:v>
                </c:pt>
                <c:pt idx="14">
                  <c:v>9.9909990999099904E-2</c:v>
                </c:pt>
                <c:pt idx="15">
                  <c:v>8.1908190819081905E-2</c:v>
                </c:pt>
                <c:pt idx="16">
                  <c:v>8.1908190819081905E-2</c:v>
                </c:pt>
                <c:pt idx="17">
                  <c:v>7.2907290729072913E-2</c:v>
                </c:pt>
                <c:pt idx="18">
                  <c:v>7.0207020702070203E-2</c:v>
                </c:pt>
                <c:pt idx="19">
                  <c:v>6.3006300630063003E-2</c:v>
                </c:pt>
                <c:pt idx="20">
                  <c:v>5.4005400540054004E-2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9763200"/>
        <c:axId val="19764736"/>
      </c:barChart>
      <c:catAx>
        <c:axId val="197632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hu-HU"/>
          </a:p>
        </c:txPr>
        <c:crossAx val="19764736"/>
        <c:crosses val="autoZero"/>
        <c:auto val="1"/>
        <c:lblAlgn val="ctr"/>
        <c:lblOffset val="100"/>
        <c:noMultiLvlLbl val="0"/>
      </c:catAx>
      <c:valAx>
        <c:axId val="19764736"/>
        <c:scaling>
          <c:orientation val="minMax"/>
          <c:max val="1"/>
        </c:scaling>
        <c:delete val="0"/>
        <c:axPos val="b"/>
        <c:majorGridlines/>
        <c:numFmt formatCode="0.0%" sourceLinked="0"/>
        <c:majorTickMark val="out"/>
        <c:minorTickMark val="none"/>
        <c:tickLblPos val="none"/>
        <c:crossAx val="1976320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baseline="0"/>
      </a:pPr>
      <a:endParaRPr lang="hu-H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stacked"/>
        <c:varyColors val="0"/>
        <c:ser>
          <c:idx val="1"/>
          <c:order val="0"/>
          <c:tx>
            <c:strRef>
              <c:f>Munka3!$C$1</c:f>
              <c:strCache>
                <c:ptCount val="1"/>
                <c:pt idx="0">
                  <c:v>inkább igen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numFmt formatCode="0%" sourceLinked="0"/>
            <c:txPr>
              <a:bodyPr/>
              <a:lstStyle/>
              <a:p>
                <a:pPr>
                  <a:defRPr sz="1600"/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Munka3!$A$2:$A$22</c:f>
              <c:strCache>
                <c:ptCount val="21"/>
                <c:pt idx="0">
                  <c:v>Pályaorientációs konzultáció</c:v>
                </c:pt>
                <c:pt idx="1">
                  <c:v>Mentorálás és szakmai konzultáció</c:v>
                </c:pt>
                <c:pt idx="2">
                  <c:v>Szakmai érdekképviselet ellátása</c:v>
                </c:pt>
                <c:pt idx="3">
                  <c:v>Bel- és külföldi ösztöndíjakkal kapcsolatos tanácsadás</c:v>
                </c:pt>
                <c:pt idx="4">
                  <c:v>Szakmai gyakorlati lehetőségek</c:v>
                </c:pt>
                <c:pt idx="5">
                  <c:v>Pályázati tanácsadás</c:v>
                </c:pt>
                <c:pt idx="6">
                  <c:v>Készségfejlesztő tréningek (pl. előadói)</c:v>
                </c:pt>
                <c:pt idx="7">
                  <c:v>Kedvezményes regisztráció hazai tudományos konferenciákon, rendezvényeken</c:v>
                </c:pt>
                <c:pt idx="8">
                  <c:v>Kedvezmények outdoor szaküzletekben</c:v>
                </c:pt>
                <c:pt idx="9">
                  <c:v>Pályázati információk gyűjtése és szolgáltatása</c:v>
                </c:pt>
                <c:pt idx="10">
                  <c:v>Szakmai kapcsolatépítő rendezvények szervezése</c:v>
                </c:pt>
                <c:pt idx="11">
                  <c:v>Önkéntes munka végzése a földrajzos közösségért</c:v>
                </c:pt>
                <c:pt idx="12">
                  <c:v>Egy nagy múltú civil szervezet tagjának lenni büszkeséggel tölt el</c:v>
                </c:pt>
                <c:pt idx="13">
                  <c:v>Állásajánlatok gyűjtése</c:v>
                </c:pt>
                <c:pt idx="14">
                  <c:v>Szakkönyvtár használati lehetőség</c:v>
                </c:pt>
                <c:pt idx="15">
                  <c:v>Szakmai továbbképzések</c:v>
                </c:pt>
                <c:pt idx="16">
                  <c:v>Tapasztalatcsere</c:v>
                </c:pt>
                <c:pt idx="17">
                  <c:v>Kedvezmények kulturális intézményekben, utazási irodákban, egyéb áruházakban</c:v>
                </c:pt>
                <c:pt idx="18">
                  <c:v>Tudományos-ismeretterjesztő előadásokon való részvétel</c:v>
                </c:pt>
                <c:pt idx="19">
                  <c:v>Kedvezmények szakkönyvekre, térképekre</c:v>
                </c:pt>
                <c:pt idx="20">
                  <c:v>Díjmentes illetménylapok (A Földgömb, Földrajzi Közlemények)</c:v>
                </c:pt>
              </c:strCache>
            </c:strRef>
          </c:cat>
          <c:val>
            <c:numRef>
              <c:f>Munka3!$C$2:$C$22</c:f>
              <c:numCache>
                <c:formatCode>General</c:formatCode>
                <c:ptCount val="21"/>
                <c:pt idx="0">
                  <c:v>0.72432432432432436</c:v>
                </c:pt>
                <c:pt idx="1">
                  <c:v>0.7567567567567568</c:v>
                </c:pt>
                <c:pt idx="2">
                  <c:v>0.77837837837837842</c:v>
                </c:pt>
                <c:pt idx="3">
                  <c:v>0.77837837837837842</c:v>
                </c:pt>
                <c:pt idx="4">
                  <c:v>0.78378378378378377</c:v>
                </c:pt>
                <c:pt idx="5">
                  <c:v>0.79459459459459458</c:v>
                </c:pt>
                <c:pt idx="6">
                  <c:v>0.8</c:v>
                </c:pt>
                <c:pt idx="7">
                  <c:v>0.81621621621621621</c:v>
                </c:pt>
                <c:pt idx="8">
                  <c:v>0.82162162162162167</c:v>
                </c:pt>
                <c:pt idx="9">
                  <c:v>0.82162162162162167</c:v>
                </c:pt>
                <c:pt idx="10">
                  <c:v>0.83243243243243248</c:v>
                </c:pt>
                <c:pt idx="11">
                  <c:v>0.83243243243243248</c:v>
                </c:pt>
                <c:pt idx="12">
                  <c:v>0.84324324324324329</c:v>
                </c:pt>
                <c:pt idx="13">
                  <c:v>0.8540540540540541</c:v>
                </c:pt>
                <c:pt idx="14">
                  <c:v>0.87027027027027026</c:v>
                </c:pt>
                <c:pt idx="15">
                  <c:v>0.88108108108108107</c:v>
                </c:pt>
                <c:pt idx="16">
                  <c:v>0.89189189189189189</c:v>
                </c:pt>
                <c:pt idx="17">
                  <c:v>0.89729729729729735</c:v>
                </c:pt>
                <c:pt idx="18">
                  <c:v>0.91351351351351351</c:v>
                </c:pt>
                <c:pt idx="19">
                  <c:v>0.92432432432432432</c:v>
                </c:pt>
                <c:pt idx="20">
                  <c:v>0.93513513513513513</c:v>
                </c:pt>
              </c:numCache>
            </c:numRef>
          </c:val>
        </c:ser>
        <c:ser>
          <c:idx val="0"/>
          <c:order val="1"/>
          <c:tx>
            <c:strRef>
              <c:f>Munka3!$B$1</c:f>
              <c:strCache>
                <c:ptCount val="1"/>
                <c:pt idx="0">
                  <c:v>inkább nem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Munka3!$A$2:$A$22</c:f>
              <c:strCache>
                <c:ptCount val="21"/>
                <c:pt idx="0">
                  <c:v>Pályaorientációs konzultáció</c:v>
                </c:pt>
                <c:pt idx="1">
                  <c:v>Mentorálás és szakmai konzultáció</c:v>
                </c:pt>
                <c:pt idx="2">
                  <c:v>Szakmai érdekképviselet ellátása</c:v>
                </c:pt>
                <c:pt idx="3">
                  <c:v>Bel- és külföldi ösztöndíjakkal kapcsolatos tanácsadás</c:v>
                </c:pt>
                <c:pt idx="4">
                  <c:v>Szakmai gyakorlati lehetőségek</c:v>
                </c:pt>
                <c:pt idx="5">
                  <c:v>Pályázati tanácsadás</c:v>
                </c:pt>
                <c:pt idx="6">
                  <c:v>Készségfejlesztő tréningek (pl. előadói)</c:v>
                </c:pt>
                <c:pt idx="7">
                  <c:v>Kedvezményes regisztráció hazai tudományos konferenciákon, rendezvényeken</c:v>
                </c:pt>
                <c:pt idx="8">
                  <c:v>Kedvezmények outdoor szaküzletekben</c:v>
                </c:pt>
                <c:pt idx="9">
                  <c:v>Pályázati információk gyűjtése és szolgáltatása</c:v>
                </c:pt>
                <c:pt idx="10">
                  <c:v>Szakmai kapcsolatépítő rendezvények szervezése</c:v>
                </c:pt>
                <c:pt idx="11">
                  <c:v>Önkéntes munka végzése a földrajzos közösségért</c:v>
                </c:pt>
                <c:pt idx="12">
                  <c:v>Egy nagy múltú civil szervezet tagjának lenni büszkeséggel tölt el</c:v>
                </c:pt>
                <c:pt idx="13">
                  <c:v>Állásajánlatok gyűjtése</c:v>
                </c:pt>
                <c:pt idx="14">
                  <c:v>Szakkönyvtár használati lehetőség</c:v>
                </c:pt>
                <c:pt idx="15">
                  <c:v>Szakmai továbbképzések</c:v>
                </c:pt>
                <c:pt idx="16">
                  <c:v>Tapasztalatcsere</c:v>
                </c:pt>
                <c:pt idx="17">
                  <c:v>Kedvezmények kulturális intézményekben, utazási irodákban, egyéb áruházakban</c:v>
                </c:pt>
                <c:pt idx="18">
                  <c:v>Tudományos-ismeretterjesztő előadásokon való részvétel</c:v>
                </c:pt>
                <c:pt idx="19">
                  <c:v>Kedvezmények szakkönyvekre, térképekre</c:v>
                </c:pt>
                <c:pt idx="20">
                  <c:v>Díjmentes illetménylapok (A Földgömb, Földrajzi Közlemények)</c:v>
                </c:pt>
              </c:strCache>
            </c:strRef>
          </c:cat>
          <c:val>
            <c:numRef>
              <c:f>Munka3!$B$2:$B$22</c:f>
              <c:numCache>
                <c:formatCode>General</c:formatCode>
                <c:ptCount val="21"/>
                <c:pt idx="0">
                  <c:v>0.24324324324324326</c:v>
                </c:pt>
                <c:pt idx="1">
                  <c:v>0.19459459459459461</c:v>
                </c:pt>
                <c:pt idx="2">
                  <c:v>0.2</c:v>
                </c:pt>
                <c:pt idx="3">
                  <c:v>0.1891891891891892</c:v>
                </c:pt>
                <c:pt idx="4">
                  <c:v>0.19459459459459461</c:v>
                </c:pt>
                <c:pt idx="5">
                  <c:v>0.17297297297297298</c:v>
                </c:pt>
                <c:pt idx="6">
                  <c:v>0.16756756756756758</c:v>
                </c:pt>
                <c:pt idx="7">
                  <c:v>0.15675675675675677</c:v>
                </c:pt>
                <c:pt idx="8">
                  <c:v>0.14054054054054055</c:v>
                </c:pt>
                <c:pt idx="9">
                  <c:v>0.15135135135135136</c:v>
                </c:pt>
                <c:pt idx="10">
                  <c:v>0.13513513513513514</c:v>
                </c:pt>
                <c:pt idx="11">
                  <c:v>0.14054054054054055</c:v>
                </c:pt>
                <c:pt idx="12">
                  <c:v>0.12432432432432433</c:v>
                </c:pt>
                <c:pt idx="13">
                  <c:v>0.10270270270270271</c:v>
                </c:pt>
                <c:pt idx="14">
                  <c:v>9.7297297297297303E-2</c:v>
                </c:pt>
                <c:pt idx="15">
                  <c:v>9.7297297297297303E-2</c:v>
                </c:pt>
                <c:pt idx="16">
                  <c:v>7.567567567567568E-2</c:v>
                </c:pt>
                <c:pt idx="17">
                  <c:v>7.567567567567568E-2</c:v>
                </c:pt>
                <c:pt idx="18">
                  <c:v>7.0270270270270274E-2</c:v>
                </c:pt>
                <c:pt idx="19">
                  <c:v>4.8648648648648651E-2</c:v>
                </c:pt>
                <c:pt idx="20">
                  <c:v>5.4054054054054057E-2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9962880"/>
        <c:axId val="19968768"/>
      </c:barChart>
      <c:catAx>
        <c:axId val="1996288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hu-HU"/>
          </a:p>
        </c:txPr>
        <c:crossAx val="19968768"/>
        <c:crosses val="autoZero"/>
        <c:auto val="1"/>
        <c:lblAlgn val="ctr"/>
        <c:lblOffset val="100"/>
        <c:noMultiLvlLbl val="0"/>
      </c:catAx>
      <c:valAx>
        <c:axId val="19968768"/>
        <c:scaling>
          <c:orientation val="minMax"/>
          <c:max val="1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1996288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500" baseline="0"/>
          </a:pPr>
          <a:endParaRPr lang="hu-HU"/>
        </a:p>
      </c:txPr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0098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526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2785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5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9825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548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9046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3694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836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7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7936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3DBC9-F016-4EA5-8D85-6DD113D1150E}" type="datetimeFigureOut">
              <a:rPr lang="hu-HU" smtClean="0"/>
              <a:t>2016.06.17.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4114C-375E-44D4-9E0F-4AD58C871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3014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Meg</a:t>
            </a:r>
            <a:r>
              <a:rPr lang="hu-HU" dirty="0" smtClean="0"/>
              <a:t>újul a Magyar Földrajzi Társaság 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Az on-line felmérés eredményeinek értékelése</a:t>
            </a:r>
            <a:endParaRPr lang="hu-HU" dirty="0" smtClean="0"/>
          </a:p>
          <a:p>
            <a:r>
              <a:rPr lang="hu-HU" dirty="0" smtClean="0"/>
              <a:t>Készitette: Erőss Ágnes – Mohai Andrea </a:t>
            </a:r>
            <a:r>
              <a:rPr lang="hu-HU" dirty="0"/>
              <a:t> –  </a:t>
            </a:r>
            <a:r>
              <a:rPr lang="hu-HU" dirty="0" smtClean="0"/>
              <a:t>Zimay Krisztián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6044750"/>
            <a:ext cx="8722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MFT 2016. évi II. választmányi ülés és rendkívüli közgyűlés. 2016. június 16. MTA Kutatóház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574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Kérdőíves felmérés célja és körülményei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838200" y="1825625"/>
            <a:ext cx="5280378" cy="4351338"/>
          </a:xfrm>
        </p:spPr>
        <p:txBody>
          <a:bodyPr>
            <a:normAutofit fontScale="92500" lnSpcReduction="10000"/>
          </a:bodyPr>
          <a:lstStyle/>
          <a:p>
            <a:r>
              <a:rPr lang="hu-HU" sz="2200" dirty="0" smtClean="0"/>
              <a:t>Cél:</a:t>
            </a:r>
          </a:p>
          <a:p>
            <a:pPr lvl="1"/>
            <a:r>
              <a:rPr lang="hu-HU" sz="2200" dirty="0" smtClean="0"/>
              <a:t>jelenlegi és lehetséges jövőbeni tagok igényeinek, elégedettségének felmérése;</a:t>
            </a:r>
          </a:p>
          <a:p>
            <a:pPr lvl="1"/>
            <a:r>
              <a:rPr lang="hu-HU" sz="2200" dirty="0"/>
              <a:t>ö</a:t>
            </a:r>
            <a:r>
              <a:rPr lang="hu-HU" sz="2200" dirty="0" smtClean="0"/>
              <a:t>tletek és javaslatok összegyűjtése;</a:t>
            </a:r>
          </a:p>
          <a:p>
            <a:pPr marL="457200" lvl="1" indent="0">
              <a:buNone/>
            </a:pPr>
            <a:r>
              <a:rPr lang="hu-HU" sz="2200" dirty="0" smtClean="0"/>
              <a:t>	</a:t>
            </a:r>
            <a:r>
              <a:rPr lang="hu-HU" sz="2200" b="1" dirty="0" smtClean="0"/>
              <a:t>hatékonyabb, elérhetőbb, korszerűbb, dinamikusabb MFT </a:t>
            </a:r>
          </a:p>
          <a:p>
            <a:r>
              <a:rPr lang="hu-HU" sz="2200" dirty="0" smtClean="0"/>
              <a:t>Kutatás körülményei:</a:t>
            </a:r>
          </a:p>
          <a:p>
            <a:pPr lvl="1"/>
            <a:r>
              <a:rPr lang="hu-HU" sz="2200" dirty="0" smtClean="0"/>
              <a:t>On-line kérdőív, 4 kérdés</a:t>
            </a:r>
          </a:p>
          <a:p>
            <a:pPr lvl="1"/>
            <a:r>
              <a:rPr lang="hu-HU" sz="2200" dirty="0" smtClean="0"/>
              <a:t>MFT tagsági</a:t>
            </a:r>
            <a:r>
              <a:rPr lang="hu-HU" sz="2200" dirty="0"/>
              <a:t> </a:t>
            </a:r>
            <a:r>
              <a:rPr lang="hu-HU" sz="2200" dirty="0" smtClean="0"/>
              <a:t>és egyetemi levelezőlistákon kiküldve, MFT honlapon és </a:t>
            </a:r>
            <a:r>
              <a:rPr lang="hu-HU" sz="2200" dirty="0" err="1" smtClean="0"/>
              <a:t>Facebook-on</a:t>
            </a:r>
            <a:r>
              <a:rPr lang="hu-HU" sz="2200" dirty="0" smtClean="0"/>
              <a:t> </a:t>
            </a:r>
            <a:r>
              <a:rPr lang="hu-HU" sz="2200" dirty="0" smtClean="0"/>
              <a:t>megosztva</a:t>
            </a:r>
          </a:p>
          <a:p>
            <a:pPr lvl="1"/>
            <a:r>
              <a:rPr lang="hu-HU" sz="2200" dirty="0" smtClean="0"/>
              <a:t>Időtartam: 2016. április 1-május 15. </a:t>
            </a:r>
          </a:p>
          <a:p>
            <a:r>
              <a:rPr lang="hu-HU" sz="2200" dirty="0"/>
              <a:t>Összesen 1111 </a:t>
            </a:r>
            <a:r>
              <a:rPr lang="hu-HU" sz="2200" dirty="0" smtClean="0"/>
              <a:t>válaszadó:  </a:t>
            </a:r>
            <a:r>
              <a:rPr lang="hu-HU" sz="2200" dirty="0"/>
              <a:t>80%-a 45 év alatti, </a:t>
            </a:r>
            <a:r>
              <a:rPr lang="hu-HU" sz="2200" dirty="0" smtClean="0"/>
              <a:t>ezen </a:t>
            </a:r>
            <a:r>
              <a:rPr lang="hu-HU" sz="2200" dirty="0"/>
              <a:t>belül 38%-a 25 év alatti</a:t>
            </a:r>
          </a:p>
          <a:p>
            <a:pPr lvl="1"/>
            <a:endParaRPr lang="hu-HU" dirty="0" smtClean="0"/>
          </a:p>
        </p:txBody>
      </p:sp>
      <p:cxnSp>
        <p:nvCxnSpPr>
          <p:cNvPr id="7" name="Egyenes összekötő nyíllal 6"/>
          <p:cNvCxnSpPr/>
          <p:nvPr/>
        </p:nvCxnSpPr>
        <p:spPr>
          <a:xfrm>
            <a:off x="1151467" y="3127022"/>
            <a:ext cx="519289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Diagra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0536853"/>
              </p:ext>
            </p:extLst>
          </p:nvPr>
        </p:nvGraphicFramePr>
        <p:xfrm>
          <a:off x="6536264" y="1535289"/>
          <a:ext cx="5400895" cy="4549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8444088" y="5997602"/>
            <a:ext cx="2717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Válaszadók életkor szerint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8818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Hallott már a Magyar Földrajzi Társaságról</a:t>
            </a:r>
            <a:r>
              <a:rPr lang="hu-HU" dirty="0" smtClean="0"/>
              <a:t>?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304784"/>
              </p:ext>
            </p:extLst>
          </p:nvPr>
        </p:nvGraphicFramePr>
        <p:xfrm>
          <a:off x="887938" y="1590794"/>
          <a:ext cx="10796062" cy="5159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6201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8450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3300" dirty="0"/>
              <a:t>Mely eseményekről, információkról értesülne </a:t>
            </a:r>
            <a:r>
              <a:rPr lang="hu-HU" sz="3300" dirty="0" smtClean="0"/>
              <a:t>szívesen? (teljes minta)</a:t>
            </a:r>
            <a:endParaRPr lang="hu-HU" sz="33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693782"/>
              </p:ext>
            </p:extLst>
          </p:nvPr>
        </p:nvGraphicFramePr>
        <p:xfrm>
          <a:off x="383822" y="1433689"/>
          <a:ext cx="11295148" cy="4743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0096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6570830"/>
              </p:ext>
            </p:extLst>
          </p:nvPr>
        </p:nvGraphicFramePr>
        <p:xfrm>
          <a:off x="857957" y="1422401"/>
          <a:ext cx="10656710" cy="5046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838200" y="18450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3500" dirty="0"/>
              <a:t>Mely eseményekről, információkról értesülne </a:t>
            </a:r>
            <a:r>
              <a:rPr lang="hu-HU" sz="3500" dirty="0" smtClean="0"/>
              <a:t>szívesen? (25 év alatt)</a:t>
            </a:r>
            <a:endParaRPr lang="hu-HU" sz="3500" dirty="0"/>
          </a:p>
        </p:txBody>
      </p:sp>
    </p:spTree>
    <p:extLst>
      <p:ext uri="{BB962C8B-B14F-4D97-AF65-F5344CB8AC3E}">
        <p14:creationId xmlns:p14="http://schemas.microsoft.com/office/powerpoint/2010/main" val="2726956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444327"/>
              </p:ext>
            </p:extLst>
          </p:nvPr>
        </p:nvGraphicFramePr>
        <p:xfrm>
          <a:off x="417689" y="948268"/>
          <a:ext cx="11176000" cy="5746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838201" y="180622"/>
            <a:ext cx="10270066" cy="880534"/>
          </a:xfrm>
        </p:spPr>
        <p:txBody>
          <a:bodyPr>
            <a:normAutofit/>
          </a:bodyPr>
          <a:lstStyle/>
          <a:p>
            <a:pPr algn="ctr"/>
            <a:r>
              <a:rPr lang="hu-HU" sz="3500" dirty="0" smtClean="0"/>
              <a:t>Mi teszi/tenné vonzóvá az MFT tagságot? </a:t>
            </a:r>
            <a:endParaRPr lang="hu-HU" sz="3500" dirty="0"/>
          </a:p>
        </p:txBody>
      </p:sp>
    </p:spTree>
    <p:extLst>
      <p:ext uri="{BB962C8B-B14F-4D97-AF65-F5344CB8AC3E}">
        <p14:creationId xmlns:p14="http://schemas.microsoft.com/office/powerpoint/2010/main" val="309467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866973"/>
              </p:ext>
            </p:extLst>
          </p:nvPr>
        </p:nvGraphicFramePr>
        <p:xfrm>
          <a:off x="316090" y="903111"/>
          <a:ext cx="11029244" cy="58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849488" y="116770"/>
            <a:ext cx="10515600" cy="707320"/>
          </a:xfrm>
        </p:spPr>
        <p:txBody>
          <a:bodyPr>
            <a:normAutofit/>
          </a:bodyPr>
          <a:lstStyle/>
          <a:p>
            <a:pPr algn="ctr"/>
            <a:r>
              <a:rPr lang="hu-HU" sz="3500" dirty="0" smtClean="0"/>
              <a:t>Mi teszi/tenné vonzóvá az MFT tagságot? (25 év alattiak)</a:t>
            </a:r>
            <a:endParaRPr lang="hu-HU" sz="3500" dirty="0"/>
          </a:p>
        </p:txBody>
      </p:sp>
    </p:spTree>
    <p:extLst>
      <p:ext uri="{BB962C8B-B14F-4D97-AF65-F5344CB8AC3E}">
        <p14:creationId xmlns:p14="http://schemas.microsoft.com/office/powerpoint/2010/main" val="2737575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Összegzés és javaslatok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MFT neve ismert</a:t>
            </a:r>
            <a:r>
              <a:rPr lang="hu-HU" dirty="0" smtClean="0"/>
              <a:t>, van </a:t>
            </a:r>
            <a:r>
              <a:rPr lang="hu-HU" dirty="0" smtClean="0"/>
              <a:t>mozgósítható tábor.</a:t>
            </a:r>
          </a:p>
          <a:p>
            <a:r>
              <a:rPr lang="hu-HU" dirty="0" smtClean="0"/>
              <a:t>Fő érdeklődési körök: </a:t>
            </a:r>
          </a:p>
          <a:p>
            <a:pPr lvl="1"/>
            <a:r>
              <a:rPr lang="hu-HU" dirty="0" smtClean="0"/>
              <a:t>1. MFT által szervezett és egyéb tudományos-ismeretterjesztő események</a:t>
            </a:r>
          </a:p>
          <a:p>
            <a:pPr lvl="1"/>
            <a:r>
              <a:rPr lang="hu-HU" dirty="0" smtClean="0"/>
              <a:t>2. új tudományos eredmények és kiadványok, publikációk</a:t>
            </a:r>
          </a:p>
          <a:p>
            <a:pPr lvl="1"/>
            <a:r>
              <a:rPr lang="hu-HU" dirty="0" smtClean="0"/>
              <a:t>3. állásajánlatok</a:t>
            </a:r>
          </a:p>
          <a:p>
            <a:pPr lvl="1"/>
            <a:r>
              <a:rPr lang="hu-HU" dirty="0"/>
              <a:t>4</a:t>
            </a:r>
            <a:r>
              <a:rPr lang="hu-HU" dirty="0" smtClean="0"/>
              <a:t>. utazási tippek és információk, élménybeszámolók</a:t>
            </a:r>
          </a:p>
          <a:p>
            <a:r>
              <a:rPr lang="hu-HU" dirty="0" smtClean="0"/>
              <a:t>Mi teszi/tenné vonzóvá az </a:t>
            </a:r>
            <a:r>
              <a:rPr lang="hu-HU" dirty="0" err="1" smtClean="0"/>
              <a:t>MFT-t</a:t>
            </a:r>
            <a:r>
              <a:rPr lang="hu-HU" dirty="0" smtClean="0"/>
              <a:t>? </a:t>
            </a:r>
          </a:p>
          <a:p>
            <a:pPr lvl="1"/>
            <a:r>
              <a:rPr lang="hu-HU" dirty="0" smtClean="0"/>
              <a:t>1. díjmentes illetménylapok, egyéb kedvezményes vásárlási lehetőségek</a:t>
            </a:r>
          </a:p>
          <a:p>
            <a:pPr lvl="1"/>
            <a:r>
              <a:rPr lang="hu-HU" dirty="0" smtClean="0"/>
              <a:t>2. szakmai támogatás, tapasztalatcsere, szakmai programok, továbbképzések</a:t>
            </a:r>
          </a:p>
          <a:p>
            <a:pPr lvl="1"/>
            <a:r>
              <a:rPr lang="hu-HU" dirty="0" smtClean="0"/>
              <a:t>3. </a:t>
            </a:r>
            <a:r>
              <a:rPr lang="hu-HU" dirty="0" smtClean="0"/>
              <a:t>szakkönyvtár </a:t>
            </a:r>
            <a:r>
              <a:rPr lang="hu-HU" dirty="0" smtClean="0"/>
              <a:t>használat</a:t>
            </a:r>
          </a:p>
          <a:p>
            <a:pPr lvl="1"/>
            <a:r>
              <a:rPr lang="hu-HU" dirty="0" smtClean="0"/>
              <a:t>4. nagy múltú szervezet tagjának lenni és abban önkéntesként tevékenykedni </a:t>
            </a:r>
          </a:p>
        </p:txBody>
      </p:sp>
    </p:spTree>
    <p:extLst>
      <p:ext uri="{BB962C8B-B14F-4D97-AF65-F5344CB8AC3E}">
        <p14:creationId xmlns:p14="http://schemas.microsoft.com/office/powerpoint/2010/main" val="553938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Észrevételek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7556"/>
            <a:ext cx="10515600" cy="4844874"/>
          </a:xfrm>
        </p:spPr>
        <p:txBody>
          <a:bodyPr>
            <a:normAutofit fontScale="70000" lnSpcReduction="20000"/>
          </a:bodyPr>
          <a:lstStyle/>
          <a:p>
            <a:r>
              <a:rPr lang="hu-HU" dirty="0" smtClean="0"/>
              <a:t>1. </a:t>
            </a:r>
            <a:r>
              <a:rPr lang="hu-HU" b="1" dirty="0" smtClean="0"/>
              <a:t>MFT </a:t>
            </a:r>
            <a:r>
              <a:rPr lang="hu-HU" b="1" dirty="0" smtClean="0"/>
              <a:t>felépítése</a:t>
            </a:r>
            <a:r>
              <a:rPr lang="hu-HU" b="1" dirty="0" smtClean="0"/>
              <a:t>, szervezete</a:t>
            </a:r>
            <a:r>
              <a:rPr lang="hu-HU" dirty="0" smtClean="0"/>
              <a:t>: </a:t>
            </a:r>
            <a:endParaRPr lang="hu-HU" dirty="0" smtClean="0"/>
          </a:p>
          <a:p>
            <a:pPr lvl="1"/>
            <a:r>
              <a:rPr lang="hu-HU" dirty="0" smtClean="0"/>
              <a:t>„</a:t>
            </a:r>
            <a:r>
              <a:rPr lang="hu-HU" dirty="0" smtClean="0"/>
              <a:t>át </a:t>
            </a:r>
            <a:r>
              <a:rPr lang="hu-HU" dirty="0"/>
              <a:t>kellene gondolni a szakosztályok munkáját, kevesebb, de ütősebb rendezvény kellene és sokkal erőteljesebb online láthatóság és megjelenés</a:t>
            </a:r>
            <a:r>
              <a:rPr lang="hu-HU" dirty="0" smtClean="0"/>
              <a:t>.”</a:t>
            </a:r>
          </a:p>
          <a:p>
            <a:r>
              <a:rPr lang="hu-HU" dirty="0" smtClean="0"/>
              <a:t> 2. </a:t>
            </a:r>
            <a:r>
              <a:rPr lang="hu-HU" b="1" dirty="0" smtClean="0"/>
              <a:t>oktatási érdekképviselet, oktatási tevékenység segítése</a:t>
            </a:r>
            <a:r>
              <a:rPr lang="hu-HU" dirty="0" smtClean="0"/>
              <a:t>: </a:t>
            </a:r>
            <a:endParaRPr lang="hu-HU" dirty="0" smtClean="0"/>
          </a:p>
          <a:p>
            <a:pPr lvl="1"/>
            <a:r>
              <a:rPr lang="hu-HU" dirty="0" smtClean="0"/>
              <a:t>„Fontos </a:t>
            </a:r>
            <a:r>
              <a:rPr lang="hu-HU" dirty="0" smtClean="0"/>
              <a:t>lenne küzdeni az előrehozott érettségi </a:t>
            </a:r>
            <a:r>
              <a:rPr lang="hu-HU" dirty="0" smtClean="0"/>
              <a:t>visszaállításáért (…).” </a:t>
            </a:r>
            <a:endParaRPr lang="hu-HU" dirty="0" smtClean="0"/>
          </a:p>
          <a:p>
            <a:r>
              <a:rPr lang="hu-HU" dirty="0" smtClean="0"/>
              <a:t>3. </a:t>
            </a:r>
            <a:r>
              <a:rPr lang="hu-HU" b="1" dirty="0" smtClean="0"/>
              <a:t>szakmai és tudományos érdekképviselet</a:t>
            </a:r>
            <a:r>
              <a:rPr lang="hu-HU" dirty="0" smtClean="0"/>
              <a:t>: </a:t>
            </a:r>
          </a:p>
          <a:p>
            <a:pPr lvl="1"/>
            <a:r>
              <a:rPr lang="hu-HU" dirty="0" smtClean="0"/>
              <a:t>„</a:t>
            </a:r>
            <a:r>
              <a:rPr lang="hu-HU" dirty="0" smtClean="0"/>
              <a:t>A </a:t>
            </a:r>
            <a:r>
              <a:rPr lang="hu-HU" dirty="0" smtClean="0"/>
              <a:t>tudományunk akadémiai képviseletének további erősítése. Érdekérvényesítés erősítése</a:t>
            </a:r>
            <a:r>
              <a:rPr lang="hu-HU" dirty="0" smtClean="0"/>
              <a:t>.”</a:t>
            </a:r>
            <a:endParaRPr lang="hu-HU" dirty="0" smtClean="0"/>
          </a:p>
          <a:p>
            <a:pPr lvl="1"/>
            <a:r>
              <a:rPr lang="hu-HU" dirty="0" smtClean="0"/>
              <a:t>„Újra kéne gondolni az ismeretterjesztés és a tudományos munka viszonyát, továbbá az MFT szerepét az oktatásban  (nem aknázzuk ki szakmai fórumként).”</a:t>
            </a:r>
          </a:p>
          <a:p>
            <a:r>
              <a:rPr lang="hu-HU" dirty="0" smtClean="0"/>
              <a:t>4</a:t>
            </a:r>
            <a:r>
              <a:rPr lang="hu-HU" b="1" dirty="0" smtClean="0"/>
              <a:t>. fiatalok bevonása, megszólítása</a:t>
            </a:r>
            <a:r>
              <a:rPr lang="hu-HU" dirty="0" smtClean="0"/>
              <a:t>: </a:t>
            </a:r>
            <a:endParaRPr lang="hu-HU" dirty="0" smtClean="0"/>
          </a:p>
          <a:p>
            <a:pPr lvl="1"/>
            <a:r>
              <a:rPr lang="hu-HU" dirty="0" smtClean="0"/>
              <a:t>„</a:t>
            </a:r>
            <a:r>
              <a:rPr lang="hu-HU" dirty="0" smtClean="0"/>
              <a:t>fontos lenne a fiatal generációk bevonása az MFT tagságába a középiskolai és egyetemi rétegekből. Ennek érdekében középiskolai-felsőoktatási szakosztály indítása, a fiatalok bevonására roadshow-szerű program a földrajz képzés hazai fellegváraiban (középiskolák és egyetemek), ill. az egyes osztályok működési területén.”</a:t>
            </a:r>
          </a:p>
          <a:p>
            <a:r>
              <a:rPr lang="hu-HU" dirty="0" smtClean="0"/>
              <a:t>5</a:t>
            </a:r>
            <a:r>
              <a:rPr lang="hu-HU" b="1" dirty="0" smtClean="0"/>
              <a:t>. kommunikáció újragondolása</a:t>
            </a:r>
            <a:r>
              <a:rPr lang="hu-HU" dirty="0" smtClean="0"/>
              <a:t>: </a:t>
            </a:r>
            <a:endParaRPr lang="hu-HU" dirty="0"/>
          </a:p>
          <a:p>
            <a:pPr lvl="1"/>
            <a:r>
              <a:rPr lang="hu-HU" dirty="0" smtClean="0"/>
              <a:t>„</a:t>
            </a:r>
            <a:r>
              <a:rPr lang="hu-HU" dirty="0" smtClean="0"/>
              <a:t>A mostani on-line jelenléte a Társaságnak erőteljesen konvergál a nullához. Ha fiatalokat akarunk megnyerni, akkor mindenképpen ezen a vonalon kell elindulni! Sokkal erőteljesebb jelenlét (képekkel, rövid szövegekkel) a közösségi oldalakon (Facebook, Twitter pl.). Lehetne versenyre hívni az embereket: pózolás valamilyen turisztikai látványosságnál, a legjobbnak ítélt kép készítője jutalomban részesül.”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626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A7A7A7"/>
    </a:dk2>
    <a:lt2>
      <a:srgbClr val="535353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FF00FF"/>
    </a:folHlink>
  </a:clrScheme>
  <a:fontScheme name="Office">
    <a:majorFont>
      <a:latin typeface="Helvetica"/>
      <a:ea typeface="Helvetica"/>
      <a:cs typeface="Helvetica"/>
    </a:majorFont>
    <a:minorFont>
      <a:latin typeface="Helvetica"/>
      <a:ea typeface="Helvetica"/>
      <a:cs typeface="Helvetic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29999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4999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38100" dist="20000" dir="5400000" rotWithShape="0">
            <a:srgbClr val="000000">
              <a:alpha val="38000"/>
            </a:srgbClr>
          </a:outerShdw>
        </a:effectLst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A7A7A7"/>
    </a:dk2>
    <a:lt2>
      <a:srgbClr val="535353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FF00FF"/>
    </a:folHlink>
  </a:clrScheme>
  <a:fontScheme name="Office">
    <a:majorFont>
      <a:latin typeface="Helvetica"/>
      <a:ea typeface="Helvetica"/>
      <a:cs typeface="Helvetica"/>
    </a:majorFont>
    <a:minorFont>
      <a:latin typeface="Helvetica"/>
      <a:ea typeface="Helvetica"/>
      <a:cs typeface="Helvetic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29999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4999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38100" dist="20000" dir="5400000" rotWithShape="0">
            <a:srgbClr val="000000">
              <a:alpha val="38000"/>
            </a:srgbClr>
          </a:outerShdw>
        </a:effectLst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431</Words>
  <Application>Microsoft Office PowerPoint</Application>
  <PresentationFormat>Egyéni</PresentationFormat>
  <Paragraphs>47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Office Theme</vt:lpstr>
      <vt:lpstr>Megújul a Magyar Földrajzi Társaság </vt:lpstr>
      <vt:lpstr>Kérdőíves felmérés célja és körülményei</vt:lpstr>
      <vt:lpstr>Hallott már a Magyar Földrajzi Társaságról?</vt:lpstr>
      <vt:lpstr>Mely eseményekről, információkról értesülne szívesen? (teljes minta)</vt:lpstr>
      <vt:lpstr>Mely eseményekről, információkról értesülne szívesen? (25 év alatt)</vt:lpstr>
      <vt:lpstr>Mi teszi/tenné vonzóvá az MFT tagságot? </vt:lpstr>
      <vt:lpstr>Mi teszi/tenné vonzóvá az MFT tagságot? (25 év alattiak)</vt:lpstr>
      <vt:lpstr>Összegzés és javaslatok</vt:lpstr>
      <vt:lpstr>Észrevételek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Megújul a Magyar Földrajzi Társaság</dc:title>
  <dc:creator>itsu</dc:creator>
  <cp:lastModifiedBy>Ági</cp:lastModifiedBy>
  <cp:revision>32</cp:revision>
  <dcterms:created xsi:type="dcterms:W3CDTF">2016-05-19T12:19:24Z</dcterms:created>
  <dcterms:modified xsi:type="dcterms:W3CDTF">2016-06-17T09:25:21Z</dcterms:modified>
</cp:coreProperties>
</file>